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021D144-9754-45B2-8399-7344ACC07889}" type="datetimeFigureOut">
              <a:rPr lang="ru-RU" smtClean="0"/>
              <a:t>01.01.2010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070EBE1-BE82-40C8-9DDF-9AC1606A75F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C00000"/>
                </a:solidFill>
              </a:rPr>
              <a:t>Безличные предложения </a:t>
            </a:r>
            <a:endParaRPr lang="ru-RU" sz="96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Подготовила учитель немецкого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языка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ВОЛОДЬКО МАРИНА НИКОЛАЕВНА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ГУО «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Брожская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средняя школа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Бобруйского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района»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71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460432" cy="554461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В королевстве немецкой "Грамматики" королева издала закон: </a:t>
            </a:r>
            <a:r>
              <a:rPr lang="ru-RU" dirty="0">
                <a:solidFill>
                  <a:srgbClr val="FFFF00"/>
                </a:solidFill>
              </a:rPr>
              <a:t>подлежащее,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назовем его </a:t>
            </a:r>
            <a:r>
              <a:rPr lang="ru-RU" dirty="0">
                <a:solidFill>
                  <a:srgbClr val="FFFF00"/>
                </a:solidFill>
              </a:rPr>
              <a:t>«Солнышко»,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не может существовать без  </a:t>
            </a:r>
            <a:r>
              <a:rPr lang="ru-RU" dirty="0">
                <a:solidFill>
                  <a:srgbClr val="FF0000"/>
                </a:solidFill>
              </a:rPr>
              <a:t>сказуемого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, пусть будет </a:t>
            </a:r>
            <a:r>
              <a:rPr lang="ru-RU" dirty="0">
                <a:solidFill>
                  <a:srgbClr val="FF0000"/>
                </a:solidFill>
              </a:rPr>
              <a:t>«небо». 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И даже, если их нет в русском предложении, в немецком они есть всегда." 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4" y="0"/>
            <a:ext cx="6661019" cy="3501008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rgbClr val="FF0000"/>
                </a:solidFill>
              </a:rPr>
              <a:t/>
            </a:r>
            <a:br>
              <a:rPr lang="ru-RU" sz="4800" dirty="0">
                <a:solidFill>
                  <a:srgbClr val="FF0000"/>
                </a:solidFill>
              </a:rPr>
            </a:b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68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лако 2"/>
          <p:cNvSpPr/>
          <p:nvPr/>
        </p:nvSpPr>
        <p:spPr>
          <a:xfrm>
            <a:off x="2837118" y="749974"/>
            <a:ext cx="3384376" cy="3341828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dirty="0" smtClean="0">
                <a:solidFill>
                  <a:srgbClr val="FFFF00"/>
                </a:solidFill>
              </a:rPr>
              <a:t>ist</a:t>
            </a:r>
            <a:r>
              <a:rPr lang="de-DE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5436096" y="2564904"/>
            <a:ext cx="3607708" cy="4017718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dirty="0" smtClean="0">
                <a:solidFill>
                  <a:srgbClr val="FFFF00"/>
                </a:solidFill>
              </a:rPr>
              <a:t>kalt</a:t>
            </a:r>
            <a:r>
              <a:rPr lang="de-DE" sz="8000" dirty="0" smtClean="0"/>
              <a:t>.</a:t>
            </a:r>
            <a:endParaRPr lang="ru-RU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9645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Например</a:t>
            </a:r>
            <a:r>
              <a:rPr lang="en-US" sz="5400" dirty="0">
                <a:solidFill>
                  <a:srgbClr val="C00000"/>
                </a:solidFill>
              </a:rPr>
              <a:t>:</a:t>
            </a:r>
            <a:endParaRPr lang="ru-RU" sz="5400" dirty="0">
              <a:solidFill>
                <a:srgbClr val="C0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707904" y="278092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07904" y="2996952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221494" y="4941168"/>
            <a:ext cx="19185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221494" y="5216916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олнце 1"/>
          <p:cNvSpPr/>
          <p:nvPr/>
        </p:nvSpPr>
        <p:spPr>
          <a:xfrm>
            <a:off x="190381" y="1472500"/>
            <a:ext cx="2952328" cy="3744416"/>
          </a:xfrm>
          <a:prstGeom prst="su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u="sng" dirty="0" smtClean="0">
                <a:solidFill>
                  <a:srgbClr val="FF0000"/>
                </a:solidFill>
              </a:rPr>
              <a:t>Es</a:t>
            </a:r>
            <a:endParaRPr lang="ru-RU" sz="6000" u="sng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5345340"/>
            <a:ext cx="59766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Холодно.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10880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ru-RU" sz="8000" dirty="0"/>
          </a:p>
        </p:txBody>
      </p:sp>
      <p:sp>
        <p:nvSpPr>
          <p:cNvPr id="4" name="Солнце 3"/>
          <p:cNvSpPr/>
          <p:nvPr/>
        </p:nvSpPr>
        <p:spPr>
          <a:xfrm>
            <a:off x="35496" y="188640"/>
            <a:ext cx="3672408" cy="4896544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600" dirty="0" smtClean="0">
                <a:solidFill>
                  <a:srgbClr val="FF0000"/>
                </a:solidFill>
              </a:rPr>
              <a:t>Es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3851920" y="332656"/>
            <a:ext cx="5220072" cy="4356484"/>
          </a:xfrm>
          <a:prstGeom prst="cloud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800" dirty="0" smtClean="0">
                <a:solidFill>
                  <a:srgbClr val="FF0000"/>
                </a:solidFill>
              </a:rPr>
              <a:t>regnet</a:t>
            </a:r>
            <a:r>
              <a:rPr lang="de-DE" dirty="0" smtClean="0"/>
              <a:t>.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331640" y="3140968"/>
            <a:ext cx="122413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004048" y="2996952"/>
            <a:ext cx="216024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88024" y="2996952"/>
            <a:ext cx="2736304" cy="3600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004048" y="328498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88024" y="3284984"/>
            <a:ext cx="280831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55776" y="4869160"/>
            <a:ext cx="58326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/>
              <a:t>Идет дождь.</a:t>
            </a:r>
          </a:p>
          <a:p>
            <a:endParaRPr lang="ru-RU" sz="80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220072" y="6146432"/>
            <a:ext cx="3024336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0" idx="1"/>
          </p:cNvCxnSpPr>
          <p:nvPr/>
        </p:nvCxnSpPr>
        <p:spPr>
          <a:xfrm flipV="1">
            <a:off x="2555776" y="6146432"/>
            <a:ext cx="2232248" cy="1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555776" y="6381328"/>
            <a:ext cx="2232248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42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3863760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Но иногда </a:t>
            </a:r>
            <a:r>
              <a:rPr lang="ru-RU" sz="4800" dirty="0">
                <a:solidFill>
                  <a:srgbClr val="7030A0"/>
                </a:solidFill>
              </a:rPr>
              <a:t>подлежащее </a:t>
            </a:r>
            <a:r>
              <a:rPr lang="ru-RU" sz="4800" dirty="0">
                <a:solidFill>
                  <a:srgbClr val="FF0000"/>
                </a:solidFill>
              </a:rPr>
              <a:t>"</a:t>
            </a:r>
            <a:r>
              <a:rPr lang="ru-RU" sz="4800" dirty="0" err="1">
                <a:solidFill>
                  <a:srgbClr val="FF0000"/>
                </a:solidFill>
              </a:rPr>
              <a:t>Es</a:t>
            </a:r>
            <a:r>
              <a:rPr lang="ru-RU" sz="4800" dirty="0">
                <a:solidFill>
                  <a:srgbClr val="FF0000"/>
                </a:solidFill>
              </a:rPr>
              <a:t>" 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может прятаться за тучки и тогда вместо нашего </a:t>
            </a:r>
            <a:r>
              <a:rPr lang="ru-RU" sz="4800" dirty="0">
                <a:solidFill>
                  <a:srgbClr val="FFFF00"/>
                </a:solidFill>
              </a:rPr>
              <a:t>солнца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800" dirty="0">
                <a:solidFill>
                  <a:srgbClr val="FF0000"/>
                </a:solidFill>
              </a:rPr>
              <a:t>"</a:t>
            </a:r>
            <a:r>
              <a:rPr lang="ru-RU" sz="4800" dirty="0" err="1">
                <a:solidFill>
                  <a:srgbClr val="FF0000"/>
                </a:solidFill>
              </a:rPr>
              <a:t>Es</a:t>
            </a:r>
            <a:r>
              <a:rPr lang="ru-RU" sz="4800" dirty="0">
                <a:solidFill>
                  <a:srgbClr val="FF0000"/>
                </a:solidFill>
              </a:rPr>
              <a:t>" 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мы можем видеть совсем другие слова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ru-RU" sz="4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55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703944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Например</a:t>
            </a:r>
            <a:r>
              <a:rPr lang="en-US" sz="4800" dirty="0" smtClean="0">
                <a:solidFill>
                  <a:srgbClr val="C00000"/>
                </a:solidFill>
              </a:rPr>
              <a:t>: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6" name="Солнце 5"/>
          <p:cNvSpPr/>
          <p:nvPr/>
        </p:nvSpPr>
        <p:spPr>
          <a:xfrm>
            <a:off x="2843808" y="1119443"/>
            <a:ext cx="3600400" cy="417646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4427984" y="1196752"/>
            <a:ext cx="4788024" cy="3849523"/>
          </a:xfrm>
          <a:prstGeom prst="cloud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лако 7"/>
          <p:cNvSpPr/>
          <p:nvPr/>
        </p:nvSpPr>
        <p:spPr>
          <a:xfrm>
            <a:off x="154128" y="1887773"/>
            <a:ext cx="4176464" cy="3384376"/>
          </a:xfrm>
          <a:prstGeom prst="cloud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285293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Der Wind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8064" y="2492896"/>
            <a:ext cx="30963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 smtClean="0">
                <a:solidFill>
                  <a:schemeClr val="tx2">
                    <a:lumMod val="75000"/>
                  </a:schemeClr>
                </a:solidFill>
              </a:rPr>
              <a:t>weht</a:t>
            </a:r>
            <a:r>
              <a:rPr lang="en-US" sz="8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88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43608" y="3683933"/>
            <a:ext cx="2304256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292080" y="3789040"/>
            <a:ext cx="2736304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292080" y="4005064"/>
            <a:ext cx="2808312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1560" y="5517232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u="sng" dirty="0" smtClean="0">
                <a:solidFill>
                  <a:srgbClr val="C00000"/>
                </a:solidFill>
              </a:rPr>
              <a:t>Дует</a:t>
            </a:r>
            <a:r>
              <a:rPr lang="ru-RU" sz="8000" dirty="0" smtClean="0"/>
              <a:t> </a:t>
            </a:r>
            <a:r>
              <a:rPr lang="ru-RU" sz="8000" u="sng" dirty="0" smtClean="0">
                <a:solidFill>
                  <a:srgbClr val="C00000"/>
                </a:solidFill>
              </a:rPr>
              <a:t>ветер.</a:t>
            </a:r>
            <a:endParaRPr lang="ru-RU" sz="8000" u="sng" dirty="0">
              <a:solidFill>
                <a:srgbClr val="C00000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755576" y="6741368"/>
            <a:ext cx="216024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13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35995" y="5589240"/>
            <a:ext cx="3249103" cy="1152128"/>
          </a:xfrm>
        </p:spPr>
        <p:txBody>
          <a:bodyPr>
            <a:no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endParaRPr lang="ru-RU" sz="1400" dirty="0">
              <a:solidFill>
                <a:srgbClr val="FF0000"/>
              </a:solidFill>
            </a:endParaRP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endParaRPr lang="ru-RU" sz="1400" dirty="0">
              <a:solidFill>
                <a:srgbClr val="FF0000"/>
              </a:solidFill>
            </a:endParaRP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endParaRPr lang="ru-RU" sz="1400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Дует ветер.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Светит солнце.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355976" y="332656"/>
            <a:ext cx="0" cy="652534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23528" y="764704"/>
            <a:ext cx="8424936" cy="7200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75656" y="18864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 smtClean="0">
                <a:solidFill>
                  <a:srgbClr val="FFFF00"/>
                </a:solidFill>
              </a:rPr>
              <a:t>Deutsch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188640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FFFF00"/>
                </a:solidFill>
              </a:rPr>
              <a:t>Russisch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973022"/>
            <a:ext cx="352839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Es ist kalt.</a:t>
            </a:r>
          </a:p>
          <a:p>
            <a:r>
              <a:rPr lang="de-DE" sz="3600" dirty="0" smtClean="0"/>
              <a:t>Es ist nass.</a:t>
            </a:r>
          </a:p>
          <a:p>
            <a:r>
              <a:rPr lang="de-DE" sz="3600" dirty="0" smtClean="0"/>
              <a:t>Es regnet.</a:t>
            </a:r>
          </a:p>
          <a:p>
            <a:r>
              <a:rPr lang="de-DE" sz="3600" dirty="0" smtClean="0"/>
              <a:t>Es schneit.</a:t>
            </a:r>
          </a:p>
          <a:p>
            <a:r>
              <a:rPr lang="de-DE" sz="3600" dirty="0" smtClean="0"/>
              <a:t>Es ist windig.</a:t>
            </a:r>
          </a:p>
          <a:p>
            <a:endParaRPr lang="de-DE" sz="3600" dirty="0"/>
          </a:p>
          <a:p>
            <a:r>
              <a:rPr lang="de-DE" sz="3600" dirty="0" smtClean="0">
                <a:solidFill>
                  <a:srgbClr val="FF0000"/>
                </a:solidFill>
              </a:rPr>
              <a:t>ABER!!!!!!!!!!!</a:t>
            </a:r>
          </a:p>
          <a:p>
            <a:endParaRPr lang="de-DE" sz="3600" dirty="0"/>
          </a:p>
          <a:p>
            <a:r>
              <a:rPr lang="de-DE" sz="3600" dirty="0" smtClean="0"/>
              <a:t>Der Wind weht.</a:t>
            </a:r>
          </a:p>
          <a:p>
            <a:r>
              <a:rPr lang="de-DE" sz="3600" dirty="0" smtClean="0"/>
              <a:t>Die Sonne scheint.</a:t>
            </a:r>
          </a:p>
          <a:p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364088" y="1359217"/>
            <a:ext cx="274966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Холодно.</a:t>
            </a:r>
          </a:p>
          <a:p>
            <a:r>
              <a:rPr lang="ru-RU" sz="3600" dirty="0" smtClean="0"/>
              <a:t>Сыро.</a:t>
            </a:r>
          </a:p>
          <a:p>
            <a:r>
              <a:rPr lang="ru-RU" sz="3600" dirty="0" smtClean="0"/>
              <a:t>Идет дождь.</a:t>
            </a:r>
          </a:p>
          <a:p>
            <a:r>
              <a:rPr lang="ru-RU" sz="3600" dirty="0" smtClean="0"/>
              <a:t>Идет снег.</a:t>
            </a:r>
          </a:p>
          <a:p>
            <a:r>
              <a:rPr lang="ru-RU" sz="3600" dirty="0" smtClean="0"/>
              <a:t>Ветрено.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715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157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Безличные предложения </vt:lpstr>
      <vt:lpstr>В королевстве немецкой "Грамматики" королева издала закон: подлежащее, назовем его «Солнышко», не может существовать без  сказуемого, пусть будет «небо».  И даже, если их нет в русском предложении, в немецком они есть всегда."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RePack, SanBuild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Безличные предложения</dc:title>
  <dc:creator>поля</dc:creator>
  <cp:lastModifiedBy>поля</cp:lastModifiedBy>
  <cp:revision>10</cp:revision>
  <dcterms:created xsi:type="dcterms:W3CDTF">2009-12-31T20:14:26Z</dcterms:created>
  <dcterms:modified xsi:type="dcterms:W3CDTF">2009-12-31T21:57:44Z</dcterms:modified>
</cp:coreProperties>
</file>